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96" r:id="rId3"/>
    <p:sldId id="297" r:id="rId4"/>
    <p:sldId id="305" r:id="rId5"/>
    <p:sldId id="298" r:id="rId6"/>
    <p:sldId id="299" r:id="rId7"/>
    <p:sldId id="300" r:id="rId8"/>
    <p:sldId id="301" r:id="rId9"/>
    <p:sldId id="358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08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09600" y="76200"/>
            <a:ext cx="7924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Pigmentation in Algae</a:t>
            </a:r>
            <a:endParaRPr lang="en-IN" sz="4000" b="1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57200" y="5562600"/>
            <a:ext cx="822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</a:rPr>
              <a:t>Dr. </a:t>
            </a:r>
            <a:r>
              <a:rPr lang="en-US" sz="2400" b="1" dirty="0" err="1" smtClean="0">
                <a:solidFill>
                  <a:srgbClr val="FF0000"/>
                </a:solidFill>
              </a:rPr>
              <a:t>Trilok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</a:rPr>
              <a:t>Kumar</a:t>
            </a:r>
            <a:endParaRPr lang="en-IN" sz="24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57200" y="6019800"/>
            <a:ext cx="822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7030A0"/>
                </a:solidFill>
              </a:rPr>
              <a:t>Assistant Professor</a:t>
            </a:r>
            <a:endParaRPr lang="en-IN" sz="2400" b="1" dirty="0">
              <a:solidFill>
                <a:srgbClr val="7030A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57200" y="6396335"/>
            <a:ext cx="822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7030A0"/>
                </a:solidFill>
              </a:rPr>
              <a:t>Govt. Digvijay Autonomous PG College, Rajnandgaon, C.G.</a:t>
            </a:r>
            <a:endParaRPr lang="en-IN" sz="2400" b="1" dirty="0">
              <a:solidFill>
                <a:srgbClr val="7030A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362" y="1143000"/>
            <a:ext cx="7655038" cy="4018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4957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0" y="304800"/>
            <a:ext cx="480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</a:rPr>
              <a:t>PIGMENTATION IN ALGAE</a:t>
            </a:r>
            <a:endParaRPr lang="en-IN" sz="2800" b="1" dirty="0">
              <a:solidFill>
                <a:srgbClr val="FF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06669" y="932793"/>
            <a:ext cx="7467600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spcBef>
                <a:spcPts val="1200"/>
              </a:spcBef>
              <a:buFont typeface="Wingdings" pitchFamily="2" charset="2"/>
              <a:buChar char="ü"/>
            </a:pPr>
            <a:r>
              <a:rPr lang="en-US" sz="2400" b="1" dirty="0"/>
              <a:t>Algae show great diversity in pigmentation. </a:t>
            </a:r>
            <a:endParaRPr lang="en-US" sz="2400" b="1" dirty="0" smtClean="0"/>
          </a:p>
          <a:p>
            <a:pPr marL="342900" indent="-342900" algn="just">
              <a:lnSpc>
                <a:spcPct val="150000"/>
              </a:lnSpc>
              <a:spcBef>
                <a:spcPts val="1200"/>
              </a:spcBef>
              <a:buFont typeface="Wingdings" pitchFamily="2" charset="2"/>
              <a:buChar char="ü"/>
            </a:pPr>
            <a:r>
              <a:rPr lang="en-US" sz="2400" b="1" dirty="0" smtClean="0"/>
              <a:t>Different groups of algae contains different kinds of pigment. </a:t>
            </a:r>
          </a:p>
          <a:p>
            <a:pPr marL="342900" indent="-342900" algn="just">
              <a:lnSpc>
                <a:spcPct val="150000"/>
              </a:lnSpc>
              <a:spcBef>
                <a:spcPts val="1200"/>
              </a:spcBef>
              <a:buFont typeface="Wingdings" pitchFamily="2" charset="2"/>
              <a:buChar char="ü"/>
            </a:pPr>
            <a:r>
              <a:rPr lang="en-US" sz="2400" b="1" dirty="0" err="1" smtClean="0"/>
              <a:t>Colour</a:t>
            </a:r>
            <a:r>
              <a:rPr lang="en-US" sz="2400" b="1" dirty="0" smtClean="0"/>
              <a:t> </a:t>
            </a:r>
            <a:r>
              <a:rPr lang="en-US" sz="2400" b="1" dirty="0"/>
              <a:t>of the algal </a:t>
            </a:r>
            <a:r>
              <a:rPr lang="en-US" sz="2400" b="1" dirty="0" err="1"/>
              <a:t>thallus</a:t>
            </a:r>
            <a:r>
              <a:rPr lang="en-US" sz="2400" b="1" dirty="0"/>
              <a:t> (plant body) may be green</a:t>
            </a:r>
            <a:r>
              <a:rPr lang="en-US" sz="2400" b="1" dirty="0" smtClean="0"/>
              <a:t>, blue- </a:t>
            </a:r>
            <a:r>
              <a:rPr lang="en-US" sz="2400" b="1" dirty="0"/>
              <a:t>green, red, brown or golden brown depending on </a:t>
            </a:r>
            <a:r>
              <a:rPr lang="en-US" sz="2400" b="1" dirty="0" smtClean="0"/>
              <a:t>the presence of </a:t>
            </a:r>
            <a:r>
              <a:rPr lang="en-US" sz="2400" b="1" dirty="0"/>
              <a:t>dominant </a:t>
            </a:r>
            <a:r>
              <a:rPr lang="en-US" sz="2400" b="1" dirty="0" smtClean="0"/>
              <a:t>or special kinds of pigment. </a:t>
            </a:r>
          </a:p>
          <a:p>
            <a:pPr marL="342900" indent="-342900" algn="just">
              <a:lnSpc>
                <a:spcPct val="150000"/>
              </a:lnSpc>
              <a:spcBef>
                <a:spcPts val="1200"/>
              </a:spcBef>
              <a:buFont typeface="Wingdings" pitchFamily="2" charset="2"/>
              <a:buChar char="ü"/>
            </a:pPr>
            <a:r>
              <a:rPr lang="en-US" sz="2400" b="1" dirty="0" smtClean="0"/>
              <a:t>Type </a:t>
            </a:r>
            <a:r>
              <a:rPr lang="en-US" sz="2400" b="1" dirty="0"/>
              <a:t>of pigment present in the algal </a:t>
            </a:r>
            <a:r>
              <a:rPr lang="en-US" sz="2400" b="1" dirty="0" err="1"/>
              <a:t>thallus</a:t>
            </a:r>
            <a:r>
              <a:rPr lang="en-US" sz="2400" b="1" dirty="0"/>
              <a:t> is an important criteria for their classification.</a:t>
            </a:r>
            <a:endParaRPr lang="en-IN" sz="2400" b="1" dirty="0"/>
          </a:p>
        </p:txBody>
      </p:sp>
    </p:spTree>
    <p:extLst>
      <p:ext uri="{BB962C8B-B14F-4D97-AF65-F5344CB8AC3E}">
        <p14:creationId xmlns:p14="http://schemas.microsoft.com/office/powerpoint/2010/main" val="1157886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304800"/>
            <a:ext cx="7315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FF0000"/>
                </a:solidFill>
              </a:rPr>
              <a:t>Three kinds of pigments are found in algae:</a:t>
            </a:r>
            <a:endParaRPr lang="en-IN" sz="2800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3400" y="1219200"/>
            <a:ext cx="8001000" cy="37419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300000"/>
              </a:lnSpc>
            </a:pPr>
            <a:r>
              <a:rPr lang="en-US" sz="2800" dirty="0" smtClean="0"/>
              <a:t>1. Chlorophyll</a:t>
            </a:r>
          </a:p>
          <a:p>
            <a:pPr>
              <a:lnSpc>
                <a:spcPct val="300000"/>
              </a:lnSpc>
            </a:pPr>
            <a:r>
              <a:rPr lang="en-US" sz="2800" dirty="0" smtClean="0"/>
              <a:t>2. Carotenoids</a:t>
            </a:r>
          </a:p>
          <a:p>
            <a:pPr>
              <a:lnSpc>
                <a:spcPct val="300000"/>
              </a:lnSpc>
            </a:pPr>
            <a:r>
              <a:rPr lang="en-US" sz="2800" dirty="0" smtClean="0"/>
              <a:t>3. </a:t>
            </a:r>
            <a:r>
              <a:rPr lang="en-US" sz="2800" dirty="0" err="1" smtClean="0"/>
              <a:t>Phycobilins</a:t>
            </a:r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445534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304800"/>
            <a:ext cx="7315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</a:rPr>
              <a:t>1. Chlorophyll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3400" y="1219200"/>
            <a:ext cx="8001000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2800" dirty="0" smtClean="0"/>
              <a:t>Algae contains 5 different types of Chlorophyll:</a:t>
            </a:r>
          </a:p>
          <a:p>
            <a:pPr marL="571500" indent="-571500">
              <a:spcBef>
                <a:spcPts val="1200"/>
              </a:spcBef>
              <a:spcAft>
                <a:spcPts val="1200"/>
              </a:spcAft>
              <a:buAutoNum type="romanLcPeriod"/>
            </a:pPr>
            <a:r>
              <a:rPr lang="en-US" sz="2800" dirty="0" smtClean="0"/>
              <a:t>Chlorophyll-a</a:t>
            </a:r>
          </a:p>
          <a:p>
            <a:pPr marL="571500" indent="-571500">
              <a:spcBef>
                <a:spcPts val="1200"/>
              </a:spcBef>
              <a:spcAft>
                <a:spcPts val="1200"/>
              </a:spcAft>
              <a:buAutoNum type="romanLcPeriod"/>
            </a:pPr>
            <a:r>
              <a:rPr lang="en-US" sz="2800" dirty="0" smtClean="0"/>
              <a:t>Chlorophyll-b</a:t>
            </a:r>
          </a:p>
          <a:p>
            <a:pPr marL="571500" indent="-571500">
              <a:spcBef>
                <a:spcPts val="1200"/>
              </a:spcBef>
              <a:spcAft>
                <a:spcPts val="1200"/>
              </a:spcAft>
              <a:buAutoNum type="romanLcPeriod"/>
            </a:pPr>
            <a:r>
              <a:rPr lang="en-US" sz="2800" dirty="0" smtClean="0"/>
              <a:t>Chlorophyll-c</a:t>
            </a:r>
          </a:p>
          <a:p>
            <a:pPr marL="571500" indent="-571500">
              <a:spcBef>
                <a:spcPts val="1200"/>
              </a:spcBef>
              <a:spcAft>
                <a:spcPts val="1200"/>
              </a:spcAft>
              <a:buAutoNum type="romanLcPeriod"/>
            </a:pPr>
            <a:r>
              <a:rPr lang="en-US" sz="2800" dirty="0" smtClean="0"/>
              <a:t>Chlorophyll-d</a:t>
            </a:r>
          </a:p>
          <a:p>
            <a:pPr marL="571500" indent="-571500">
              <a:spcBef>
                <a:spcPts val="1200"/>
              </a:spcBef>
              <a:spcAft>
                <a:spcPts val="1200"/>
              </a:spcAft>
              <a:buAutoNum type="romanLcPeriod"/>
            </a:pPr>
            <a:r>
              <a:rPr lang="en-US" sz="2800" dirty="0" smtClean="0"/>
              <a:t>Chlorophyll-e</a:t>
            </a:r>
          </a:p>
        </p:txBody>
      </p:sp>
    </p:spTree>
    <p:extLst>
      <p:ext uri="{BB962C8B-B14F-4D97-AF65-F5344CB8AC3E}">
        <p14:creationId xmlns:p14="http://schemas.microsoft.com/office/powerpoint/2010/main" val="1918751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533400"/>
            <a:ext cx="807720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00050" indent="-400050" algn="just">
              <a:spcBef>
                <a:spcPts val="1200"/>
              </a:spcBef>
              <a:buAutoNum type="romanLcPeriod"/>
            </a:pPr>
            <a:r>
              <a:rPr lang="en-US" sz="2400" b="1" dirty="0" smtClean="0"/>
              <a:t>Chlorophyll </a:t>
            </a:r>
            <a:r>
              <a:rPr lang="en-US" sz="2400" b="1" dirty="0"/>
              <a:t>a - found in all photosynthetic algae </a:t>
            </a:r>
            <a:endParaRPr lang="en-US" sz="2400" b="1" dirty="0" smtClean="0"/>
          </a:p>
          <a:p>
            <a:pPr marL="400050" indent="-400050" algn="just">
              <a:spcBef>
                <a:spcPts val="1200"/>
              </a:spcBef>
              <a:buAutoNum type="romanLcPeriod"/>
            </a:pPr>
            <a:r>
              <a:rPr lang="en-US" sz="2400" b="1" dirty="0" smtClean="0"/>
              <a:t>Chlorophyll </a:t>
            </a:r>
            <a:r>
              <a:rPr lang="en-US" sz="2400" b="1" dirty="0"/>
              <a:t>b - </a:t>
            </a:r>
            <a:r>
              <a:rPr lang="en-US" sz="2400" b="1" dirty="0" err="1"/>
              <a:t>Euglenophyta</a:t>
            </a:r>
            <a:r>
              <a:rPr lang="en-US" sz="2400" b="1" dirty="0"/>
              <a:t> and </a:t>
            </a:r>
            <a:r>
              <a:rPr lang="en-US" sz="2400" b="1" dirty="0" err="1"/>
              <a:t>Chlorophyta</a:t>
            </a:r>
            <a:r>
              <a:rPr lang="en-US" sz="2400" b="1" dirty="0"/>
              <a:t>. </a:t>
            </a:r>
            <a:endParaRPr lang="en-US" sz="2400" b="1" dirty="0" smtClean="0"/>
          </a:p>
          <a:p>
            <a:pPr marL="400050" indent="-400050" algn="just">
              <a:spcBef>
                <a:spcPts val="1200"/>
              </a:spcBef>
              <a:buAutoNum type="romanLcPeriod"/>
            </a:pPr>
            <a:r>
              <a:rPr lang="en-US" sz="2400" b="1" dirty="0" smtClean="0"/>
              <a:t>Chlorophyll </a:t>
            </a:r>
            <a:r>
              <a:rPr lang="en-US" sz="2400" b="1" dirty="0"/>
              <a:t>c- </a:t>
            </a:r>
            <a:r>
              <a:rPr lang="en-US" sz="2400" b="1" dirty="0" err="1"/>
              <a:t>Dinophyta</a:t>
            </a:r>
            <a:r>
              <a:rPr lang="en-US" sz="2400" b="1" dirty="0"/>
              <a:t>, </a:t>
            </a:r>
            <a:r>
              <a:rPr lang="en-US" sz="2400" b="1" dirty="0" err="1"/>
              <a:t>Cryptophyta</a:t>
            </a:r>
            <a:r>
              <a:rPr lang="en-US" sz="2400" b="1" dirty="0"/>
              <a:t>, </a:t>
            </a:r>
            <a:r>
              <a:rPr lang="en-US" sz="2400" b="1" dirty="0" err="1"/>
              <a:t>Heterokontophyta</a:t>
            </a:r>
            <a:r>
              <a:rPr lang="en-US" sz="2400" b="1" dirty="0"/>
              <a:t> (</a:t>
            </a:r>
            <a:r>
              <a:rPr lang="en-US" sz="2400" b="1" dirty="0" err="1" smtClean="0"/>
              <a:t>Xanthophyta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Bacillariophyta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Pyrophyta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Phaeophyta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Cyanophyta</a:t>
            </a:r>
            <a:r>
              <a:rPr lang="en-US" sz="2400" b="1" dirty="0" smtClean="0"/>
              <a:t>). </a:t>
            </a:r>
          </a:p>
          <a:p>
            <a:pPr marL="400050" indent="-400050" algn="just">
              <a:spcBef>
                <a:spcPts val="1200"/>
              </a:spcBef>
              <a:buAutoNum type="romanLcPeriod"/>
            </a:pPr>
            <a:r>
              <a:rPr lang="en-US" sz="2400" b="1" dirty="0" smtClean="0"/>
              <a:t>Chlorophyll d- occurs </a:t>
            </a:r>
            <a:r>
              <a:rPr lang="en-US" sz="2400" b="1" dirty="0"/>
              <a:t>in some </a:t>
            </a:r>
            <a:r>
              <a:rPr lang="en-US" sz="2400" b="1" dirty="0" smtClean="0"/>
              <a:t>Blue green algae, </a:t>
            </a:r>
            <a:r>
              <a:rPr lang="en-US" sz="2400" b="1" dirty="0" err="1"/>
              <a:t>Rhodophyceae</a:t>
            </a:r>
            <a:r>
              <a:rPr lang="en-US" sz="2400" b="1" dirty="0"/>
              <a:t>. </a:t>
            </a:r>
            <a:endParaRPr lang="en-US" sz="2400" b="1" dirty="0" smtClean="0"/>
          </a:p>
          <a:p>
            <a:pPr marL="400050" indent="-400050" algn="just">
              <a:spcBef>
                <a:spcPts val="1200"/>
              </a:spcBef>
              <a:buAutoNum type="romanLcPeriod"/>
            </a:pPr>
            <a:r>
              <a:rPr lang="en-US" sz="2400" b="1" dirty="0" smtClean="0"/>
              <a:t>Chlorophyll </a:t>
            </a:r>
            <a:r>
              <a:rPr lang="en-US" sz="2400" b="1" dirty="0"/>
              <a:t>e- rare and found in some golden algae </a:t>
            </a:r>
            <a:r>
              <a:rPr lang="en-US" sz="2400" b="1" dirty="0" smtClean="0"/>
              <a:t>(</a:t>
            </a:r>
            <a:r>
              <a:rPr lang="en-US" sz="2400" b="1" dirty="0" err="1"/>
              <a:t>C</a:t>
            </a:r>
            <a:r>
              <a:rPr lang="en-US" sz="2400" b="1" dirty="0" err="1" smtClean="0"/>
              <a:t>hrysophyceae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Xanthophyceae</a:t>
            </a:r>
            <a:r>
              <a:rPr lang="en-US" sz="2400" b="1" dirty="0" smtClean="0"/>
              <a:t>)</a:t>
            </a:r>
            <a:endParaRPr lang="en-IN" sz="2400" dirty="0"/>
          </a:p>
        </p:txBody>
      </p:sp>
    </p:spTree>
    <p:extLst>
      <p:ext uri="{BB962C8B-B14F-4D97-AF65-F5344CB8AC3E}">
        <p14:creationId xmlns:p14="http://schemas.microsoft.com/office/powerpoint/2010/main" val="1536957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0"/>
            <a:ext cx="8763000" cy="68018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</a:rPr>
              <a:t>2. Carotenoids</a:t>
            </a:r>
          </a:p>
          <a:p>
            <a:pPr algn="just"/>
            <a:endParaRPr lang="en-US" sz="2400" b="1" dirty="0"/>
          </a:p>
          <a:p>
            <a:pPr algn="just"/>
            <a:r>
              <a:rPr lang="en-US" sz="2400" b="1" dirty="0" smtClean="0"/>
              <a:t>Carotenoids </a:t>
            </a:r>
            <a:r>
              <a:rPr lang="en-US" sz="2400" b="1" dirty="0"/>
              <a:t>are yellow, orange, or red </a:t>
            </a:r>
            <a:r>
              <a:rPr lang="en-US" sz="2400" b="1" dirty="0" err="1" smtClean="0"/>
              <a:t>coloured</a:t>
            </a:r>
            <a:r>
              <a:rPr lang="en-US" sz="2400" b="1" dirty="0" smtClean="0"/>
              <a:t> pigment.</a:t>
            </a:r>
          </a:p>
          <a:p>
            <a:pPr algn="just"/>
            <a:r>
              <a:rPr lang="en-US" sz="2400" b="1" dirty="0" smtClean="0"/>
              <a:t>Carotenoids </a:t>
            </a:r>
            <a:r>
              <a:rPr lang="en-US" sz="2400" b="1" dirty="0"/>
              <a:t>can be divided into two classes: </a:t>
            </a:r>
            <a:endParaRPr lang="en-US" sz="2400" b="1" dirty="0" smtClean="0"/>
          </a:p>
          <a:p>
            <a:pPr algn="just"/>
            <a:endParaRPr lang="en-US" sz="2400" b="1" dirty="0"/>
          </a:p>
          <a:p>
            <a:pPr marL="457200" indent="-457200" algn="just">
              <a:buAutoNum type="arabicParenBoth"/>
            </a:pPr>
            <a:r>
              <a:rPr lang="en-US" sz="2400" b="1" dirty="0" smtClean="0">
                <a:solidFill>
                  <a:srgbClr val="FF0000"/>
                </a:solidFill>
              </a:rPr>
              <a:t>Carotenes: </a:t>
            </a:r>
            <a:r>
              <a:rPr lang="en-US" sz="2400" b="1" dirty="0" smtClean="0"/>
              <a:t>They are oxygen-free hydrocarbons.</a:t>
            </a:r>
          </a:p>
          <a:p>
            <a:pPr algn="just"/>
            <a:r>
              <a:rPr lang="en-US" sz="2400" b="1" dirty="0" smtClean="0"/>
              <a:t>e.g. </a:t>
            </a:r>
            <a:r>
              <a:rPr lang="el-GR" sz="2400" b="1" dirty="0" smtClean="0"/>
              <a:t>α</a:t>
            </a:r>
            <a:r>
              <a:rPr lang="en-US" sz="2400" b="1" dirty="0" smtClean="0"/>
              <a:t>-carotene, β-carotene(</a:t>
            </a:r>
            <a:r>
              <a:rPr lang="en-US" sz="2400" b="1" dirty="0"/>
              <a:t>most widespread </a:t>
            </a:r>
            <a:r>
              <a:rPr lang="en-US" sz="2400" b="1" dirty="0" smtClean="0"/>
              <a:t>carotene), </a:t>
            </a:r>
            <a:r>
              <a:rPr lang="el-GR" sz="2400" b="1" dirty="0" smtClean="0">
                <a:latin typeface="Times New Roman"/>
                <a:cs typeface="Times New Roman"/>
              </a:rPr>
              <a:t>λ</a:t>
            </a:r>
            <a:r>
              <a:rPr lang="en-US" sz="2400" b="1" dirty="0" smtClean="0">
                <a:latin typeface="Times New Roman"/>
                <a:cs typeface="Times New Roman"/>
              </a:rPr>
              <a:t>-</a:t>
            </a:r>
            <a:r>
              <a:rPr lang="en-US" sz="2400" b="1" dirty="0" smtClean="0"/>
              <a:t>carotene, </a:t>
            </a:r>
            <a:r>
              <a:rPr lang="en-US" sz="2400" b="1" dirty="0" err="1" smtClean="0"/>
              <a:t>Flavicine</a:t>
            </a:r>
            <a:r>
              <a:rPr lang="en-US" sz="2400" b="1" dirty="0" smtClean="0"/>
              <a:t> and Lycopene</a:t>
            </a:r>
          </a:p>
          <a:p>
            <a:pPr algn="just"/>
            <a:endParaRPr lang="en-US" sz="2400" b="1" dirty="0" smtClean="0"/>
          </a:p>
          <a:p>
            <a:pPr algn="just"/>
            <a:r>
              <a:rPr lang="en-US" sz="2400" b="1" dirty="0" smtClean="0"/>
              <a:t>(</a:t>
            </a:r>
            <a:r>
              <a:rPr lang="en-US" sz="2400" b="1" dirty="0"/>
              <a:t>2) </a:t>
            </a:r>
            <a:r>
              <a:rPr lang="en-US" sz="2400" b="1" dirty="0" err="1" smtClean="0">
                <a:solidFill>
                  <a:srgbClr val="FF0000"/>
                </a:solidFill>
              </a:rPr>
              <a:t>Xanthophylls</a:t>
            </a:r>
            <a:r>
              <a:rPr lang="en-US" sz="2400" b="1" dirty="0" smtClean="0">
                <a:solidFill>
                  <a:srgbClr val="FF0000"/>
                </a:solidFill>
              </a:rPr>
              <a:t>: </a:t>
            </a:r>
            <a:r>
              <a:rPr lang="en-US" sz="2400" b="1" dirty="0" smtClean="0"/>
              <a:t>oxygenated derivatives of carotenes. 20 different kinds of </a:t>
            </a:r>
            <a:r>
              <a:rPr lang="en-US" sz="2400" b="1" dirty="0" err="1" smtClean="0"/>
              <a:t>xanthophylls</a:t>
            </a:r>
            <a:r>
              <a:rPr lang="en-US" sz="2400" b="1" dirty="0" smtClean="0"/>
              <a:t> are found in different member of algae.</a:t>
            </a:r>
          </a:p>
          <a:p>
            <a:pPr algn="just"/>
            <a:r>
              <a:rPr lang="en-US" sz="2400" b="1" dirty="0" smtClean="0"/>
              <a:t>e.g.: Lutein, </a:t>
            </a:r>
            <a:r>
              <a:rPr lang="en-US" sz="2400" b="1" dirty="0" err="1" smtClean="0"/>
              <a:t>Zeaxanthin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Violaxanthin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Flavoxanthin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Neoxanthin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Diaxanthin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Astaxanthin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Taraxanthin</a:t>
            </a:r>
            <a:r>
              <a:rPr lang="en-US" sz="2400" b="1" dirty="0" smtClean="0"/>
              <a:t> etc.</a:t>
            </a:r>
          </a:p>
          <a:p>
            <a:pPr algn="just"/>
            <a:endParaRPr lang="en-US" sz="2400" b="1" dirty="0" smtClean="0"/>
          </a:p>
          <a:p>
            <a:pPr algn="just"/>
            <a:r>
              <a:rPr lang="en-US" sz="2400" b="1" dirty="0" err="1"/>
              <a:t>Fucoxanthin</a:t>
            </a:r>
            <a:r>
              <a:rPr lang="en-US" sz="2400" b="1" dirty="0"/>
              <a:t> is the principal xanthophyll in the golden- brown algae and found in (</a:t>
            </a:r>
            <a:r>
              <a:rPr lang="en-US" sz="2400" b="1" dirty="0" err="1"/>
              <a:t>Chrysophyceae</a:t>
            </a:r>
            <a:r>
              <a:rPr lang="en-US" sz="2400" b="1" dirty="0"/>
              <a:t>, </a:t>
            </a:r>
            <a:r>
              <a:rPr lang="en-US" sz="2400" b="1" dirty="0" err="1"/>
              <a:t>Bacillariophyceae</a:t>
            </a:r>
            <a:r>
              <a:rPr lang="en-US" sz="2400" b="1" dirty="0"/>
              <a:t>, </a:t>
            </a:r>
            <a:r>
              <a:rPr lang="en-US" sz="2400" b="1" dirty="0" err="1"/>
              <a:t>Prymnesiophyceae</a:t>
            </a:r>
            <a:r>
              <a:rPr lang="en-US" sz="2400" b="1" dirty="0"/>
              <a:t>, and </a:t>
            </a:r>
            <a:r>
              <a:rPr lang="en-US" sz="2400" b="1" dirty="0" err="1"/>
              <a:t>Phaeophyceae</a:t>
            </a:r>
            <a:r>
              <a:rPr lang="en-US" sz="2400" b="1" dirty="0"/>
              <a:t>), giving these algae their characteristic brown  color</a:t>
            </a:r>
            <a:r>
              <a:rPr lang="en-US" sz="2400" b="1" dirty="0" smtClean="0"/>
              <a:t>.</a:t>
            </a:r>
            <a:endParaRPr lang="en-IN" sz="2400" b="1" dirty="0"/>
          </a:p>
        </p:txBody>
      </p:sp>
    </p:spTree>
    <p:extLst>
      <p:ext uri="{BB962C8B-B14F-4D97-AF65-F5344CB8AC3E}">
        <p14:creationId xmlns:p14="http://schemas.microsoft.com/office/powerpoint/2010/main" val="1654508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228600"/>
            <a:ext cx="86868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400" b="1" dirty="0" smtClean="0">
                <a:solidFill>
                  <a:srgbClr val="FF0000"/>
                </a:solidFill>
              </a:rPr>
              <a:t>3. </a:t>
            </a:r>
            <a:r>
              <a:rPr lang="en-IN" sz="2400" b="1" dirty="0" err="1" smtClean="0">
                <a:solidFill>
                  <a:srgbClr val="FF0000"/>
                </a:solidFill>
              </a:rPr>
              <a:t>Phycobilins</a:t>
            </a:r>
            <a:r>
              <a:rPr lang="en-IN" sz="2400" b="1" dirty="0">
                <a:solidFill>
                  <a:srgbClr val="FF0000"/>
                </a:solidFill>
              </a:rPr>
              <a:t>/ </a:t>
            </a:r>
            <a:r>
              <a:rPr lang="en-IN" sz="2400" b="1" dirty="0" err="1">
                <a:solidFill>
                  <a:srgbClr val="FF0000"/>
                </a:solidFill>
              </a:rPr>
              <a:t>Phycobiliproteins</a:t>
            </a:r>
            <a:r>
              <a:rPr lang="en-IN" sz="2400" b="1" dirty="0"/>
              <a:t> </a:t>
            </a:r>
            <a:endParaRPr lang="en-IN" sz="2400" b="1" dirty="0" smtClean="0"/>
          </a:p>
          <a:p>
            <a:r>
              <a:rPr lang="en-IN" sz="2400" b="1" dirty="0" smtClean="0"/>
              <a:t>The </a:t>
            </a:r>
            <a:r>
              <a:rPr lang="en-IN" sz="2400" b="1" dirty="0"/>
              <a:t>cyanobacteria and chloroplasts of the </a:t>
            </a:r>
            <a:r>
              <a:rPr lang="en-IN" sz="2400" b="1" dirty="0" err="1"/>
              <a:t>Rhodophyta</a:t>
            </a:r>
            <a:r>
              <a:rPr lang="en-IN" sz="2400" b="1" dirty="0"/>
              <a:t> contain </a:t>
            </a:r>
            <a:r>
              <a:rPr lang="en-IN" sz="2400" b="1" dirty="0" err="1" smtClean="0"/>
              <a:t>phycobiliproteins</a:t>
            </a:r>
            <a:r>
              <a:rPr lang="en-IN" sz="2400" b="1" dirty="0" smtClean="0"/>
              <a:t>.</a:t>
            </a:r>
          </a:p>
          <a:p>
            <a:r>
              <a:rPr lang="en-IN" sz="2400" b="1" dirty="0" err="1" smtClean="0"/>
              <a:t>Phycobiliproteins</a:t>
            </a:r>
            <a:r>
              <a:rPr lang="en-IN" sz="2400" b="1" dirty="0" smtClean="0"/>
              <a:t> </a:t>
            </a:r>
            <a:r>
              <a:rPr lang="en-IN" sz="2400" b="1" dirty="0"/>
              <a:t>are water-soluble </a:t>
            </a:r>
            <a:endParaRPr lang="en-IN" sz="2400" b="1" dirty="0" smtClean="0"/>
          </a:p>
          <a:p>
            <a:endParaRPr lang="en-IN" sz="2400" b="1" dirty="0"/>
          </a:p>
          <a:p>
            <a:r>
              <a:rPr lang="en-US" sz="2400" b="1" dirty="0" err="1" smtClean="0"/>
              <a:t>Colours</a:t>
            </a:r>
            <a:r>
              <a:rPr lang="en-US" sz="2400" b="1" dirty="0" smtClean="0"/>
              <a:t>:</a:t>
            </a:r>
            <a:endParaRPr lang="en-IN" sz="2400" b="1" dirty="0" smtClean="0"/>
          </a:p>
          <a:p>
            <a:r>
              <a:rPr lang="en-IN" sz="2400" b="1" dirty="0" smtClean="0"/>
              <a:t>Blue colour pigment: </a:t>
            </a:r>
            <a:r>
              <a:rPr lang="en-IN" sz="2400" b="1" dirty="0" err="1" smtClean="0"/>
              <a:t>Phycocyanin</a:t>
            </a:r>
            <a:r>
              <a:rPr lang="en-IN" sz="2400" b="1" dirty="0" smtClean="0"/>
              <a:t> </a:t>
            </a:r>
          </a:p>
          <a:p>
            <a:r>
              <a:rPr lang="en-IN" sz="2400" b="1" dirty="0"/>
              <a:t>R</a:t>
            </a:r>
            <a:r>
              <a:rPr lang="en-IN" sz="2400" b="1" dirty="0" smtClean="0"/>
              <a:t>ed coloured pigment: </a:t>
            </a:r>
            <a:r>
              <a:rPr lang="en-IN" sz="2400" b="1" dirty="0" err="1" smtClean="0"/>
              <a:t>phycoerythrin</a:t>
            </a:r>
            <a:endParaRPr lang="en-IN" sz="2400" b="1" dirty="0"/>
          </a:p>
        </p:txBody>
      </p:sp>
      <p:sp>
        <p:nvSpPr>
          <p:cNvPr id="3" name="Rectangle 2"/>
          <p:cNvSpPr/>
          <p:nvPr/>
        </p:nvSpPr>
        <p:spPr>
          <a:xfrm>
            <a:off x="381000" y="3429000"/>
            <a:ext cx="84582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400" b="1" dirty="0"/>
              <a:t>There are 3 types of </a:t>
            </a:r>
            <a:r>
              <a:rPr lang="en-IN" sz="2400" b="1" dirty="0" err="1"/>
              <a:t>phycoerythrin</a:t>
            </a:r>
            <a:r>
              <a:rPr lang="en-IN" sz="2400" b="1" dirty="0"/>
              <a:t>: </a:t>
            </a:r>
            <a:endParaRPr lang="en-IN" sz="2400" b="1" dirty="0" smtClean="0"/>
          </a:p>
          <a:p>
            <a:r>
              <a:rPr lang="en-IN" sz="2400" b="1" dirty="0" smtClean="0"/>
              <a:t>1. R-</a:t>
            </a:r>
            <a:r>
              <a:rPr lang="en-IN" sz="2400" b="1" dirty="0" err="1" smtClean="0"/>
              <a:t>phycoerythrin</a:t>
            </a:r>
            <a:r>
              <a:rPr lang="en-IN" sz="2400" b="1" dirty="0" smtClean="0"/>
              <a:t> </a:t>
            </a:r>
            <a:r>
              <a:rPr lang="en-IN" sz="2400" b="1" dirty="0"/>
              <a:t>- </a:t>
            </a:r>
            <a:r>
              <a:rPr lang="en-IN" sz="2400" b="1" dirty="0" err="1"/>
              <a:t>Rhodophyta</a:t>
            </a:r>
            <a:r>
              <a:rPr lang="en-IN" sz="2400" b="1" dirty="0"/>
              <a:t> </a:t>
            </a:r>
            <a:endParaRPr lang="en-IN" sz="2400" b="1" dirty="0" smtClean="0"/>
          </a:p>
          <a:p>
            <a:r>
              <a:rPr lang="en-IN" sz="2400" b="1" dirty="0" smtClean="0"/>
              <a:t>2</a:t>
            </a:r>
            <a:r>
              <a:rPr lang="en-IN" sz="2400" b="1" dirty="0"/>
              <a:t>. B-</a:t>
            </a:r>
            <a:r>
              <a:rPr lang="en-IN" sz="2400" b="1" dirty="0" err="1"/>
              <a:t>phycoerythrin</a:t>
            </a:r>
            <a:r>
              <a:rPr lang="en-IN" sz="2400" b="1" dirty="0"/>
              <a:t> - </a:t>
            </a:r>
            <a:r>
              <a:rPr lang="en-IN" sz="2400" b="1" dirty="0" err="1"/>
              <a:t>Rhodophyta</a:t>
            </a:r>
            <a:r>
              <a:rPr lang="en-IN" sz="2400" b="1" dirty="0"/>
              <a:t> </a:t>
            </a:r>
            <a:endParaRPr lang="en-IN" sz="2400" b="1" dirty="0" smtClean="0"/>
          </a:p>
          <a:p>
            <a:r>
              <a:rPr lang="en-IN" sz="2400" b="1" dirty="0" smtClean="0"/>
              <a:t>3</a:t>
            </a:r>
            <a:r>
              <a:rPr lang="en-IN" sz="2400" b="1" dirty="0"/>
              <a:t>. C-</a:t>
            </a:r>
            <a:r>
              <a:rPr lang="en-IN" sz="2400" b="1" dirty="0" err="1"/>
              <a:t>phycoerythrin</a:t>
            </a:r>
            <a:r>
              <a:rPr lang="en-IN" sz="2400" b="1" dirty="0"/>
              <a:t> - </a:t>
            </a:r>
            <a:r>
              <a:rPr lang="en-IN" sz="2400" b="1" dirty="0" err="1"/>
              <a:t>Cyanophyta</a:t>
            </a:r>
            <a:r>
              <a:rPr lang="en-IN" sz="2400" b="1" dirty="0"/>
              <a:t> </a:t>
            </a:r>
            <a:endParaRPr lang="en-IN" sz="2400" b="1" dirty="0" smtClean="0"/>
          </a:p>
          <a:p>
            <a:endParaRPr lang="en-IN" sz="2400" b="1" dirty="0"/>
          </a:p>
          <a:p>
            <a:r>
              <a:rPr lang="en-IN" sz="2400" b="1" dirty="0" smtClean="0"/>
              <a:t>There </a:t>
            </a:r>
            <a:r>
              <a:rPr lang="en-IN" sz="2400" b="1" dirty="0"/>
              <a:t>are also 3 types of </a:t>
            </a:r>
            <a:r>
              <a:rPr lang="en-IN" sz="2400" b="1" dirty="0" err="1"/>
              <a:t>phycocyanin</a:t>
            </a:r>
            <a:r>
              <a:rPr lang="en-IN" sz="2400" b="1" dirty="0"/>
              <a:t>: </a:t>
            </a:r>
            <a:endParaRPr lang="en-IN" sz="2400" b="1" dirty="0" smtClean="0"/>
          </a:p>
          <a:p>
            <a:pPr marL="457200" indent="-457200">
              <a:buAutoNum type="arabicPeriod"/>
            </a:pPr>
            <a:r>
              <a:rPr lang="en-IN" sz="2400" b="1" dirty="0" smtClean="0"/>
              <a:t>R-</a:t>
            </a:r>
            <a:r>
              <a:rPr lang="en-IN" sz="2400" b="1" dirty="0" err="1" smtClean="0"/>
              <a:t>phycocyanin</a:t>
            </a:r>
            <a:r>
              <a:rPr lang="en-IN" sz="2400" b="1" dirty="0" smtClean="0"/>
              <a:t> </a:t>
            </a:r>
            <a:r>
              <a:rPr lang="en-IN" sz="2400" b="1" dirty="0"/>
              <a:t>- </a:t>
            </a:r>
            <a:r>
              <a:rPr lang="en-IN" sz="2400" b="1" dirty="0" err="1"/>
              <a:t>Rhodophyta</a:t>
            </a:r>
            <a:r>
              <a:rPr lang="en-IN" sz="2400" b="1" dirty="0"/>
              <a:t> </a:t>
            </a:r>
            <a:endParaRPr lang="en-IN" sz="2400" b="1" dirty="0" smtClean="0"/>
          </a:p>
          <a:p>
            <a:r>
              <a:rPr lang="en-IN" sz="2400" b="1" dirty="0" smtClean="0"/>
              <a:t>2</a:t>
            </a:r>
            <a:r>
              <a:rPr lang="en-IN" sz="2400" b="1" dirty="0"/>
              <a:t>. C-</a:t>
            </a:r>
            <a:r>
              <a:rPr lang="en-IN" sz="2400" b="1" dirty="0" err="1"/>
              <a:t>phycocyanin</a:t>
            </a:r>
            <a:r>
              <a:rPr lang="en-IN" sz="2400" b="1" dirty="0"/>
              <a:t> - </a:t>
            </a:r>
            <a:r>
              <a:rPr lang="en-IN" sz="2400" b="1" dirty="0" err="1"/>
              <a:t>Cyanophyta</a:t>
            </a:r>
            <a:r>
              <a:rPr lang="en-IN" sz="2400" b="1" dirty="0"/>
              <a:t> </a:t>
            </a:r>
            <a:endParaRPr lang="en-IN" sz="2400" b="1" dirty="0" smtClean="0"/>
          </a:p>
          <a:p>
            <a:r>
              <a:rPr lang="en-IN" sz="2400" b="1" dirty="0" smtClean="0"/>
              <a:t>3</a:t>
            </a:r>
            <a:r>
              <a:rPr lang="en-IN" sz="2400" b="1" dirty="0"/>
              <a:t>. </a:t>
            </a:r>
            <a:r>
              <a:rPr lang="en-IN" sz="2400" b="1" dirty="0" err="1"/>
              <a:t>Allophycocyanin</a:t>
            </a:r>
            <a:r>
              <a:rPr lang="en-IN" sz="2400" b="1" dirty="0"/>
              <a:t> - </a:t>
            </a:r>
            <a:r>
              <a:rPr lang="en-IN" sz="2400" b="1" dirty="0" err="1"/>
              <a:t>Cyanophyta</a:t>
            </a:r>
            <a:endParaRPr lang="en-IN" sz="2400" b="1" dirty="0"/>
          </a:p>
        </p:txBody>
      </p:sp>
    </p:spTree>
    <p:extLst>
      <p:ext uri="{BB962C8B-B14F-4D97-AF65-F5344CB8AC3E}">
        <p14:creationId xmlns:p14="http://schemas.microsoft.com/office/powerpoint/2010/main" val="1662781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3350" y="0"/>
            <a:ext cx="862965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Name of Classes of Algae on basis of Pigmentation, Reserve food material &amp; Flagella (</a:t>
            </a:r>
            <a:r>
              <a:rPr lang="en-US" sz="2000" b="1" i="1" dirty="0" smtClean="0">
                <a:solidFill>
                  <a:srgbClr val="FF0000"/>
                </a:solidFill>
              </a:rPr>
              <a:t>11 Classes according to F.E. Fritsch 1935</a:t>
            </a:r>
            <a:r>
              <a:rPr lang="en-US" sz="2000" b="1" dirty="0" smtClean="0">
                <a:solidFill>
                  <a:srgbClr val="FF0000"/>
                </a:solidFill>
              </a:rPr>
              <a:t>)</a:t>
            </a:r>
            <a:endParaRPr lang="en-IN" sz="2000" b="1" dirty="0">
              <a:solidFill>
                <a:srgbClr val="FF0000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8749656"/>
              </p:ext>
            </p:extLst>
          </p:nvPr>
        </p:nvGraphicFramePr>
        <p:xfrm>
          <a:off x="-3" y="708044"/>
          <a:ext cx="9144000" cy="618215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19203"/>
                <a:gridCol w="1143000"/>
                <a:gridCol w="1066800"/>
                <a:gridCol w="838200"/>
                <a:gridCol w="1066800"/>
                <a:gridCol w="761997"/>
                <a:gridCol w="1016000"/>
                <a:gridCol w="812803"/>
                <a:gridCol w="1219197"/>
              </a:tblGrid>
              <a:tr h="631627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CLASS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Common name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smtClean="0"/>
                        <a:t>CHLOROPHYLL</a:t>
                      </a:r>
                      <a:endParaRPr lang="en-IN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b="1" dirty="0" smtClean="0"/>
                    </a:p>
                    <a:p>
                      <a:pPr algn="ctr"/>
                      <a:endParaRPr lang="en-US" sz="1000" b="1" dirty="0" smtClean="0"/>
                    </a:p>
                    <a:p>
                      <a:pPr algn="ctr"/>
                      <a:r>
                        <a:rPr lang="en-US" sz="1000" b="1" dirty="0" smtClean="0"/>
                        <a:t>CAROTENES</a:t>
                      </a:r>
                      <a:endParaRPr lang="en-IN" sz="1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 smtClean="0"/>
                    </a:p>
                    <a:p>
                      <a:pPr algn="ctr"/>
                      <a:endParaRPr lang="en-US" sz="1100" b="1" dirty="0" smtClean="0"/>
                    </a:p>
                    <a:p>
                      <a:pPr algn="ctr"/>
                      <a:r>
                        <a:rPr lang="en-US" sz="1100" b="1" dirty="0" smtClean="0"/>
                        <a:t>XANTHOPHYLL</a:t>
                      </a:r>
                      <a:endParaRPr lang="en-IN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 b="1" dirty="0" smtClean="0"/>
                    </a:p>
                    <a:p>
                      <a:pPr algn="ctr"/>
                      <a:endParaRPr lang="en-US" sz="900" b="1" dirty="0" smtClean="0"/>
                    </a:p>
                    <a:p>
                      <a:pPr algn="ctr"/>
                      <a:r>
                        <a:rPr lang="en-US" sz="900" b="1" dirty="0" err="1" smtClean="0"/>
                        <a:t>Phycobilins</a:t>
                      </a:r>
                      <a:endParaRPr lang="en-IN" sz="9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RFM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FLAGELLA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e.g.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2324"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1. </a:t>
                      </a:r>
                      <a:r>
                        <a:rPr lang="en-US" sz="1200" b="1" dirty="0" err="1" smtClean="0"/>
                        <a:t>Chlorophyceae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Green algae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err="1" smtClean="0"/>
                        <a:t>Chll</a:t>
                      </a:r>
                      <a:r>
                        <a:rPr lang="en-US" sz="1200" b="1" dirty="0" smtClean="0"/>
                        <a:t>-a, </a:t>
                      </a:r>
                      <a:r>
                        <a:rPr lang="en-US" sz="1200" b="1" dirty="0" err="1" smtClean="0"/>
                        <a:t>Chll</a:t>
                      </a:r>
                      <a:r>
                        <a:rPr lang="en-US" sz="1200" b="1" dirty="0" smtClean="0"/>
                        <a:t> b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B-Carotene, Y-Carotene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Lutein, </a:t>
                      </a:r>
                      <a:r>
                        <a:rPr lang="en-US" sz="1200" b="1" dirty="0" err="1" smtClean="0"/>
                        <a:t>Zeaxanthin</a:t>
                      </a:r>
                      <a:r>
                        <a:rPr lang="en-US" sz="1200" b="1" dirty="0" smtClean="0"/>
                        <a:t>, </a:t>
                      </a:r>
                      <a:r>
                        <a:rPr lang="en-US" sz="1200" b="1" dirty="0" err="1" smtClean="0"/>
                        <a:t>Neoxanthin</a:t>
                      </a:r>
                      <a:r>
                        <a:rPr lang="en-US" sz="1200" b="1" dirty="0" smtClean="0"/>
                        <a:t>, </a:t>
                      </a:r>
                      <a:r>
                        <a:rPr lang="en-US" sz="1200" b="1" dirty="0" err="1" smtClean="0"/>
                        <a:t>Astaxanthin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-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err="1" smtClean="0"/>
                        <a:t>Stach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2-8 Equal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i="1" dirty="0" err="1" smtClean="0"/>
                        <a:t>Volvox</a:t>
                      </a:r>
                      <a:r>
                        <a:rPr lang="en-US" sz="1200" b="1" i="1" dirty="0" smtClean="0"/>
                        <a:t>, Spirogyra, </a:t>
                      </a:r>
                      <a:r>
                        <a:rPr lang="en-US" sz="1200" b="1" i="1" dirty="0" err="1" smtClean="0"/>
                        <a:t>Ulva</a:t>
                      </a:r>
                      <a:r>
                        <a:rPr lang="en-US" sz="1200" b="1" i="1" dirty="0" smtClean="0"/>
                        <a:t> etc.</a:t>
                      </a:r>
                      <a:endParaRPr lang="en-IN" sz="1200" b="1" i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5268"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2. </a:t>
                      </a:r>
                      <a:r>
                        <a:rPr lang="en-US" sz="1200" b="1" dirty="0" err="1" smtClean="0"/>
                        <a:t>Xanthophyceae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Yellow-green algae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err="1" smtClean="0"/>
                        <a:t>Chll</a:t>
                      </a:r>
                      <a:r>
                        <a:rPr lang="en-US" sz="1200" b="1" dirty="0" smtClean="0"/>
                        <a:t>-a, </a:t>
                      </a:r>
                      <a:r>
                        <a:rPr lang="en-US" sz="1200" b="1" dirty="0" err="1" smtClean="0"/>
                        <a:t>Chll</a:t>
                      </a:r>
                      <a:r>
                        <a:rPr lang="en-US" sz="1200" b="1" dirty="0" smtClean="0"/>
                        <a:t>-e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B-Carotene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err="1" smtClean="0"/>
                        <a:t>Violaxanthin</a:t>
                      </a:r>
                      <a:r>
                        <a:rPr lang="en-US" sz="1200" b="1" dirty="0" smtClean="0"/>
                        <a:t>, </a:t>
                      </a:r>
                      <a:r>
                        <a:rPr lang="en-US" sz="1200" b="1" dirty="0" err="1" smtClean="0"/>
                        <a:t>Neoxanthin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-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err="1" smtClean="0"/>
                        <a:t>Chrysolaminarin</a:t>
                      </a:r>
                      <a:r>
                        <a:rPr lang="en-US" sz="1200" b="1" dirty="0" smtClean="0"/>
                        <a:t>, </a:t>
                      </a:r>
                      <a:r>
                        <a:rPr lang="en-US" sz="1200" b="1" dirty="0" err="1" smtClean="0"/>
                        <a:t>Leucosin</a:t>
                      </a:r>
                      <a:r>
                        <a:rPr lang="en-US" sz="1200" b="1" dirty="0" smtClean="0"/>
                        <a:t>&amp;</a:t>
                      </a:r>
                      <a:r>
                        <a:rPr lang="en-US" sz="1200" b="1" baseline="0" dirty="0" smtClean="0"/>
                        <a:t> Oil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2 Unequal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i="1" dirty="0" err="1" smtClean="0"/>
                        <a:t>Vaucheria</a:t>
                      </a:r>
                      <a:r>
                        <a:rPr lang="en-US" sz="1200" b="1" i="1" dirty="0" smtClean="0"/>
                        <a:t>, </a:t>
                      </a:r>
                      <a:r>
                        <a:rPr lang="en-US" sz="1200" b="1" i="1" dirty="0" err="1" smtClean="0"/>
                        <a:t>Botrydium</a:t>
                      </a:r>
                      <a:r>
                        <a:rPr lang="en-US" sz="1200" b="1" i="1" dirty="0" smtClean="0"/>
                        <a:t> etc.</a:t>
                      </a:r>
                      <a:endParaRPr lang="en-IN" sz="1200" b="1" i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5268"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3. </a:t>
                      </a:r>
                      <a:r>
                        <a:rPr lang="en-US" sz="1200" b="1" dirty="0" err="1" smtClean="0"/>
                        <a:t>Chrysophyceae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Golden-brown  algae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err="1" smtClean="0"/>
                        <a:t>Chll</a:t>
                      </a:r>
                      <a:r>
                        <a:rPr lang="en-US" sz="1200" b="1" dirty="0" smtClean="0"/>
                        <a:t>-a, </a:t>
                      </a:r>
                      <a:r>
                        <a:rPr lang="en-US" sz="1200" b="1" dirty="0" err="1" smtClean="0"/>
                        <a:t>Chll</a:t>
                      </a:r>
                      <a:r>
                        <a:rPr lang="en-US" sz="1200" b="1" dirty="0" smtClean="0"/>
                        <a:t>-c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B-Carotene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Lutein, </a:t>
                      </a:r>
                      <a:r>
                        <a:rPr lang="en-US" sz="1200" b="1" dirty="0" err="1" smtClean="0"/>
                        <a:t>Fucoxanthin</a:t>
                      </a:r>
                      <a:r>
                        <a:rPr lang="en-US" sz="1200" b="1" dirty="0" smtClean="0"/>
                        <a:t>, high conc.</a:t>
                      </a:r>
                      <a:r>
                        <a:rPr lang="en-US" sz="1200" b="1" baseline="0" dirty="0" smtClean="0"/>
                        <a:t> Of </a:t>
                      </a:r>
                      <a:r>
                        <a:rPr lang="en-US" sz="1200" b="1" dirty="0" err="1" smtClean="0"/>
                        <a:t>Phycochrysin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-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err="1" smtClean="0"/>
                        <a:t>Chrysolaminarin</a:t>
                      </a:r>
                      <a:r>
                        <a:rPr lang="en-US" sz="1200" b="1" dirty="0" smtClean="0"/>
                        <a:t>, </a:t>
                      </a:r>
                      <a:r>
                        <a:rPr lang="en-US" sz="1200" b="1" dirty="0" err="1" smtClean="0"/>
                        <a:t>Leucosin</a:t>
                      </a:r>
                      <a:r>
                        <a:rPr lang="en-US" sz="1200" b="1" dirty="0" smtClean="0"/>
                        <a:t>&amp;</a:t>
                      </a:r>
                      <a:r>
                        <a:rPr lang="en-US" sz="1200" b="1" baseline="0" dirty="0" smtClean="0"/>
                        <a:t> Oil</a:t>
                      </a:r>
                      <a:endParaRPr lang="en-IN" sz="1200" b="1" dirty="0" smtClean="0"/>
                    </a:p>
                    <a:p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Absent, If present 2 Unequal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i="1" dirty="0" err="1" smtClean="0"/>
                        <a:t>Dinobryon</a:t>
                      </a:r>
                      <a:r>
                        <a:rPr lang="en-US" sz="1200" b="1" i="1" dirty="0" smtClean="0"/>
                        <a:t>, </a:t>
                      </a:r>
                      <a:r>
                        <a:rPr lang="en-US" sz="1200" b="1" i="1" dirty="0" err="1" smtClean="0"/>
                        <a:t>Chrysosaccus</a:t>
                      </a:r>
                      <a:r>
                        <a:rPr lang="en-US" sz="1200" b="1" i="1" dirty="0" smtClean="0"/>
                        <a:t> etc.</a:t>
                      </a:r>
                      <a:endParaRPr lang="en-IN" sz="1200" b="1" i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5268"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4. </a:t>
                      </a:r>
                      <a:r>
                        <a:rPr lang="en-US" sz="1200" b="1" dirty="0" err="1" smtClean="0"/>
                        <a:t>Bacillariophyceae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err="1" smtClean="0"/>
                        <a:t>Daitoms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err="1" smtClean="0"/>
                        <a:t>Chll</a:t>
                      </a:r>
                      <a:r>
                        <a:rPr lang="en-US" sz="1200" b="1" dirty="0" smtClean="0"/>
                        <a:t>-a, </a:t>
                      </a:r>
                      <a:r>
                        <a:rPr lang="en-US" sz="1200" b="1" dirty="0" err="1" smtClean="0"/>
                        <a:t>Chll</a:t>
                      </a:r>
                      <a:r>
                        <a:rPr lang="en-US" sz="1200" b="1" dirty="0" smtClean="0"/>
                        <a:t>-c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B-Carotene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err="1" smtClean="0"/>
                        <a:t>Fucoxanthin</a:t>
                      </a:r>
                      <a:r>
                        <a:rPr lang="en-US" sz="1200" b="1" dirty="0" smtClean="0"/>
                        <a:t>, </a:t>
                      </a:r>
                      <a:r>
                        <a:rPr lang="en-US" sz="1200" b="1" dirty="0" err="1" smtClean="0"/>
                        <a:t>Diataxanthin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-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err="1" smtClean="0"/>
                        <a:t>Chrysolaminarin</a:t>
                      </a:r>
                      <a:r>
                        <a:rPr lang="en-US" sz="1200" b="1" dirty="0" smtClean="0"/>
                        <a:t>, </a:t>
                      </a:r>
                      <a:r>
                        <a:rPr lang="en-US" sz="1200" b="1" dirty="0" err="1" smtClean="0"/>
                        <a:t>Leucosin</a:t>
                      </a:r>
                      <a:r>
                        <a:rPr lang="en-US" sz="1200" b="1" dirty="0" smtClean="0"/>
                        <a:t>&amp;</a:t>
                      </a:r>
                      <a:r>
                        <a:rPr lang="en-US" sz="1200" b="1" baseline="0" dirty="0" smtClean="0"/>
                        <a:t> Oil</a:t>
                      </a:r>
                      <a:endParaRPr lang="en-IN" sz="1200" b="1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Absent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200" b="1" i="1" dirty="0" err="1" smtClean="0"/>
                        <a:t>Bacillaria</a:t>
                      </a:r>
                      <a:r>
                        <a:rPr lang="en-IN" sz="1200" b="1" i="1" dirty="0" smtClean="0"/>
                        <a:t>, </a:t>
                      </a:r>
                      <a:r>
                        <a:rPr lang="en-IN" sz="1200" b="1" i="1" dirty="0" err="1" smtClean="0"/>
                        <a:t>Pinnularia</a:t>
                      </a:r>
                      <a:r>
                        <a:rPr lang="en-IN" sz="1200" b="1" i="1" dirty="0" smtClean="0"/>
                        <a:t> etc.    </a:t>
                      </a:r>
                      <a:endParaRPr lang="en-IN" sz="1200" b="1" i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5268"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5. </a:t>
                      </a:r>
                      <a:r>
                        <a:rPr lang="en-US" sz="1200" b="1" dirty="0" err="1" smtClean="0"/>
                        <a:t>Cryptophyceae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Brown-orange</a:t>
                      </a:r>
                      <a:r>
                        <a:rPr lang="en-US" sz="1200" b="1" baseline="0" dirty="0" smtClean="0"/>
                        <a:t> algae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err="1" smtClean="0"/>
                        <a:t>Chll</a:t>
                      </a:r>
                      <a:r>
                        <a:rPr lang="en-US" sz="1200" b="1" dirty="0" smtClean="0"/>
                        <a:t>-a, </a:t>
                      </a:r>
                      <a:r>
                        <a:rPr lang="en-US" sz="1200" b="1" dirty="0" err="1" smtClean="0"/>
                        <a:t>Chll</a:t>
                      </a:r>
                      <a:r>
                        <a:rPr lang="en-US" sz="1200" b="1" dirty="0" smtClean="0"/>
                        <a:t>-c</a:t>
                      </a:r>
                      <a:endParaRPr lang="en-IN" sz="1200" b="1" dirty="0" smtClean="0"/>
                    </a:p>
                    <a:p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-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-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err="1" smtClean="0"/>
                        <a:t>Phycoerythrin</a:t>
                      </a:r>
                      <a:r>
                        <a:rPr lang="en-US" sz="1200" b="1" dirty="0" smtClean="0"/>
                        <a:t>, </a:t>
                      </a:r>
                      <a:r>
                        <a:rPr lang="en-US" sz="1200" b="1" dirty="0" err="1" smtClean="0"/>
                        <a:t>Phycocyanin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Starch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2 Unequal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i="1" dirty="0" err="1" smtClean="0"/>
                        <a:t>Cryptomonas</a:t>
                      </a:r>
                      <a:r>
                        <a:rPr lang="en-US" sz="1200" b="1" i="1" dirty="0" smtClean="0"/>
                        <a:t>, </a:t>
                      </a:r>
                      <a:r>
                        <a:rPr lang="en-US" sz="1200" b="1" i="1" dirty="0" err="1" smtClean="0"/>
                        <a:t>Chroomonas</a:t>
                      </a:r>
                      <a:r>
                        <a:rPr lang="en-US" sz="1200" b="1" i="1" dirty="0" smtClean="0"/>
                        <a:t> etc.</a:t>
                      </a:r>
                      <a:endParaRPr lang="en-IN" sz="1200" b="1" i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5268"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6. </a:t>
                      </a:r>
                      <a:r>
                        <a:rPr lang="en-US" sz="1200" b="1" dirty="0" err="1" smtClean="0"/>
                        <a:t>Dinophyceae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Fire algae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err="1" smtClean="0"/>
                        <a:t>Chll</a:t>
                      </a:r>
                      <a:r>
                        <a:rPr lang="en-US" sz="1200" b="1" dirty="0" smtClean="0"/>
                        <a:t>-a, Chll-C2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smtClean="0"/>
                        <a:t>B-Carotene</a:t>
                      </a:r>
                      <a:endParaRPr lang="en-IN" sz="1200" b="1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err="1" smtClean="0"/>
                        <a:t>Peridinin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-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Starch, Oil &amp; </a:t>
                      </a:r>
                      <a:r>
                        <a:rPr lang="en-US" sz="1200" b="1" dirty="0" err="1" smtClean="0"/>
                        <a:t>Dinosterol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2 Equal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i="1" dirty="0" err="1" smtClean="0"/>
                        <a:t>Ceratium</a:t>
                      </a:r>
                      <a:r>
                        <a:rPr lang="en-US" sz="1200" b="1" i="1" dirty="0" smtClean="0"/>
                        <a:t>, </a:t>
                      </a:r>
                      <a:r>
                        <a:rPr lang="en-US" sz="1200" b="1" i="1" dirty="0" err="1" smtClean="0"/>
                        <a:t>Peridinium</a:t>
                      </a:r>
                      <a:r>
                        <a:rPr lang="en-US" sz="1200" b="1" i="1" dirty="0" smtClean="0"/>
                        <a:t>, </a:t>
                      </a:r>
                      <a:r>
                        <a:rPr lang="en-US" sz="1200" b="1" i="1" dirty="0" err="1" smtClean="0"/>
                        <a:t>Gonyaulax</a:t>
                      </a:r>
                      <a:r>
                        <a:rPr lang="en-US" sz="1200" b="1" i="1" dirty="0" smtClean="0"/>
                        <a:t>(</a:t>
                      </a:r>
                      <a:r>
                        <a:rPr lang="en-US" sz="1200" b="1" i="1" baseline="0" dirty="0" smtClean="0"/>
                        <a:t> caused red tides, </a:t>
                      </a:r>
                      <a:r>
                        <a:rPr lang="en-US" sz="1200" b="1" i="1" baseline="0" dirty="0" err="1" smtClean="0"/>
                        <a:t>Noctiluca</a:t>
                      </a:r>
                      <a:r>
                        <a:rPr lang="en-US" sz="1200" b="1" i="1" baseline="0" dirty="0" smtClean="0"/>
                        <a:t> </a:t>
                      </a:r>
                      <a:r>
                        <a:rPr lang="en-US" sz="1100" b="1" i="1" baseline="0" dirty="0" smtClean="0"/>
                        <a:t>(Bioluminescent)</a:t>
                      </a:r>
                      <a:endParaRPr lang="en-IN" sz="1100" b="1" i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210336" y="735182"/>
            <a:ext cx="1276064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Carotenoids</a:t>
            </a:r>
            <a:endParaRPr lang="en-IN" sz="1400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3429000" y="990600"/>
            <a:ext cx="2667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6111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375306"/>
              </p:ext>
            </p:extLst>
          </p:nvPr>
        </p:nvGraphicFramePr>
        <p:xfrm>
          <a:off x="-3" y="127209"/>
          <a:ext cx="9144000" cy="667745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19203"/>
                <a:gridCol w="1143000"/>
                <a:gridCol w="1066800"/>
                <a:gridCol w="838200"/>
                <a:gridCol w="1066800"/>
                <a:gridCol w="761997"/>
                <a:gridCol w="1016000"/>
                <a:gridCol w="812803"/>
                <a:gridCol w="1219197"/>
              </a:tblGrid>
              <a:tr h="631627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CLASS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Common name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smtClean="0"/>
                        <a:t>CHLOROPHYLL</a:t>
                      </a:r>
                      <a:endParaRPr lang="en-IN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b="1" dirty="0" smtClean="0"/>
                    </a:p>
                    <a:p>
                      <a:pPr algn="ctr"/>
                      <a:endParaRPr lang="en-US" sz="1000" b="1" dirty="0" smtClean="0"/>
                    </a:p>
                    <a:p>
                      <a:pPr algn="ctr"/>
                      <a:r>
                        <a:rPr lang="en-US" sz="1000" b="1" dirty="0" smtClean="0"/>
                        <a:t>CAROTENES</a:t>
                      </a:r>
                      <a:endParaRPr lang="en-IN" sz="1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100" b="1" dirty="0" smtClean="0"/>
                    </a:p>
                    <a:p>
                      <a:pPr algn="ctr"/>
                      <a:endParaRPr lang="en-US" sz="1100" b="1" dirty="0" smtClean="0"/>
                    </a:p>
                    <a:p>
                      <a:pPr algn="ctr"/>
                      <a:r>
                        <a:rPr lang="en-US" sz="1100" b="1" dirty="0" smtClean="0"/>
                        <a:t>XANTHOPHYLL</a:t>
                      </a:r>
                      <a:endParaRPr lang="en-IN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 b="1" dirty="0" smtClean="0"/>
                    </a:p>
                    <a:p>
                      <a:pPr algn="ctr"/>
                      <a:endParaRPr lang="en-US" sz="900" b="1" dirty="0" smtClean="0"/>
                    </a:p>
                    <a:p>
                      <a:pPr algn="ctr"/>
                      <a:r>
                        <a:rPr lang="en-US" sz="900" b="1" dirty="0" err="1" smtClean="0"/>
                        <a:t>Phycobilins</a:t>
                      </a:r>
                      <a:endParaRPr lang="en-IN" sz="9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RFM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FLAGELLA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e.g.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2324"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7. </a:t>
                      </a:r>
                      <a:r>
                        <a:rPr lang="en-US" sz="1200" b="1" dirty="0" err="1" smtClean="0"/>
                        <a:t>Chloromonadineae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err="1" smtClean="0"/>
                        <a:t>Raphidophytes</a:t>
                      </a:r>
                      <a:r>
                        <a:rPr lang="en-US" sz="1200" b="1" dirty="0" smtClean="0"/>
                        <a:t>/ Bright green algae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err="1" smtClean="0"/>
                        <a:t>Chll</a:t>
                      </a:r>
                      <a:r>
                        <a:rPr lang="en-US" sz="1200" b="1" dirty="0" smtClean="0"/>
                        <a:t>-a, </a:t>
                      </a:r>
                      <a:r>
                        <a:rPr lang="en-US" sz="1200" b="1" dirty="0" err="1" smtClean="0"/>
                        <a:t>Chll</a:t>
                      </a:r>
                      <a:r>
                        <a:rPr lang="en-US" sz="1200" b="1" dirty="0" smtClean="0"/>
                        <a:t> b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-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High conc. Of </a:t>
                      </a:r>
                      <a:r>
                        <a:rPr lang="en-US" sz="1200" b="1" dirty="0" err="1" smtClean="0"/>
                        <a:t>Xanthophyyll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-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Oil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2</a:t>
                      </a:r>
                      <a:r>
                        <a:rPr lang="en-US" sz="1200" b="1" baseline="0" dirty="0" smtClean="0"/>
                        <a:t> </a:t>
                      </a:r>
                      <a:r>
                        <a:rPr lang="en-US" sz="1200" b="1" dirty="0" smtClean="0"/>
                        <a:t>Equal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i="1" dirty="0" err="1" smtClean="0"/>
                        <a:t>Trentonia</a:t>
                      </a:r>
                      <a:r>
                        <a:rPr lang="en-US" sz="1200" b="1" i="1" dirty="0" smtClean="0"/>
                        <a:t>, </a:t>
                      </a:r>
                      <a:r>
                        <a:rPr lang="en-US" sz="1200" b="1" i="1" dirty="0" err="1" smtClean="0"/>
                        <a:t>Gonyostomum</a:t>
                      </a:r>
                      <a:r>
                        <a:rPr lang="en-US" sz="1200" b="1" i="1" dirty="0" smtClean="0"/>
                        <a:t> etc.</a:t>
                      </a:r>
                      <a:endParaRPr lang="en-IN" sz="1200" b="1" i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5268"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8. </a:t>
                      </a:r>
                      <a:r>
                        <a:rPr lang="en-US" sz="1200" b="1" dirty="0" err="1" smtClean="0"/>
                        <a:t>Euglenophyceae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err="1" smtClean="0"/>
                        <a:t>Euglenoidae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err="1" smtClean="0"/>
                        <a:t>Chll</a:t>
                      </a:r>
                      <a:r>
                        <a:rPr lang="en-US" sz="1200" b="1" dirty="0" smtClean="0"/>
                        <a:t>-a, </a:t>
                      </a:r>
                      <a:r>
                        <a:rPr lang="en-US" sz="1200" b="1" dirty="0" err="1" smtClean="0"/>
                        <a:t>Chll</a:t>
                      </a:r>
                      <a:r>
                        <a:rPr lang="en-US" sz="1200" b="1" dirty="0" smtClean="0"/>
                        <a:t>-b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B-Carotene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err="1" smtClean="0"/>
                        <a:t>Astaxanthin</a:t>
                      </a:r>
                      <a:r>
                        <a:rPr lang="en-US" sz="1200" b="1" dirty="0" smtClean="0"/>
                        <a:t>, </a:t>
                      </a:r>
                      <a:r>
                        <a:rPr lang="en-US" sz="1200" b="1" dirty="0" err="1" smtClean="0"/>
                        <a:t>Diadinoxanthin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-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Carbohydrate- </a:t>
                      </a:r>
                      <a:r>
                        <a:rPr lang="en-US" sz="1200" b="1" dirty="0" err="1" smtClean="0"/>
                        <a:t>Paramylon</a:t>
                      </a:r>
                      <a:r>
                        <a:rPr lang="en-US" sz="1200" b="1" dirty="0" smtClean="0"/>
                        <a:t> or </a:t>
                      </a:r>
                      <a:r>
                        <a:rPr lang="en-US" sz="1200" b="1" dirty="0" err="1" smtClean="0"/>
                        <a:t>Paramylum</a:t>
                      </a:r>
                      <a:r>
                        <a:rPr lang="en-US" sz="1200" b="1" dirty="0" smtClean="0"/>
                        <a:t> (Polymer of B-1,3 </a:t>
                      </a:r>
                      <a:r>
                        <a:rPr lang="en-US" sz="1200" b="1" dirty="0" err="1" smtClean="0"/>
                        <a:t>glucan</a:t>
                      </a:r>
                      <a:r>
                        <a:rPr lang="en-US" sz="1200" b="1" dirty="0" smtClean="0"/>
                        <a:t>), Lipid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2 Unequal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i="1" dirty="0" smtClean="0"/>
                        <a:t>Euglena, </a:t>
                      </a:r>
                      <a:r>
                        <a:rPr lang="en-US" sz="1200" b="1" i="1" dirty="0" err="1" smtClean="0"/>
                        <a:t>Phacus</a:t>
                      </a:r>
                      <a:r>
                        <a:rPr lang="en-US" sz="1200" b="1" i="1" dirty="0" smtClean="0"/>
                        <a:t>, </a:t>
                      </a:r>
                      <a:r>
                        <a:rPr lang="en-US" sz="1200" b="1" i="1" dirty="0" err="1" smtClean="0"/>
                        <a:t>Peranema</a:t>
                      </a:r>
                      <a:r>
                        <a:rPr lang="en-US" sz="1200" b="1" i="1" dirty="0" smtClean="0"/>
                        <a:t> etc.</a:t>
                      </a:r>
                      <a:endParaRPr lang="en-IN" sz="1200" b="1" i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5268"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9. </a:t>
                      </a:r>
                      <a:r>
                        <a:rPr lang="en-US" sz="1200" b="1" dirty="0" err="1" smtClean="0"/>
                        <a:t>Phaeophyceae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dirty="0" smtClean="0"/>
                        <a:t>B</a:t>
                      </a:r>
                      <a:r>
                        <a:rPr lang="en-US" sz="1200" b="1" dirty="0" smtClean="0"/>
                        <a:t>rown  algae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err="1" smtClean="0"/>
                        <a:t>Chll</a:t>
                      </a:r>
                      <a:r>
                        <a:rPr lang="en-US" sz="1200" b="1" dirty="0" smtClean="0"/>
                        <a:t>-a, </a:t>
                      </a:r>
                      <a:r>
                        <a:rPr lang="en-US" sz="1200" b="1" dirty="0" err="1" smtClean="0"/>
                        <a:t>Chll</a:t>
                      </a:r>
                      <a:r>
                        <a:rPr lang="en-US" sz="1200" b="1" dirty="0" smtClean="0"/>
                        <a:t>-c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B-Carotene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High conc. Of </a:t>
                      </a:r>
                      <a:r>
                        <a:rPr lang="en-US" sz="1200" b="1" dirty="0" err="1" smtClean="0"/>
                        <a:t>Fucoxanthin</a:t>
                      </a:r>
                      <a:r>
                        <a:rPr lang="en-US" sz="1200" b="1" dirty="0" smtClean="0"/>
                        <a:t>, 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-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err="1" smtClean="0"/>
                        <a:t>Chrysolaminarin</a:t>
                      </a:r>
                      <a:r>
                        <a:rPr lang="en-US" sz="1200" b="1" dirty="0" smtClean="0"/>
                        <a:t>, </a:t>
                      </a:r>
                      <a:r>
                        <a:rPr lang="en-US" sz="1200" b="1" dirty="0" err="1" smtClean="0"/>
                        <a:t>Leucosin</a:t>
                      </a:r>
                      <a:r>
                        <a:rPr lang="en-US" sz="1200" b="1" dirty="0" smtClean="0"/>
                        <a:t>&amp;</a:t>
                      </a:r>
                      <a:r>
                        <a:rPr lang="en-US" sz="1200" b="1" baseline="0" dirty="0" smtClean="0"/>
                        <a:t> Oil</a:t>
                      </a:r>
                      <a:endParaRPr lang="en-IN" sz="1200" b="1" dirty="0" smtClean="0"/>
                    </a:p>
                    <a:p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 2 Unequal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i="1" dirty="0" err="1" smtClean="0"/>
                        <a:t>Ectocarpus</a:t>
                      </a:r>
                      <a:r>
                        <a:rPr lang="en-US" sz="1200" b="1" i="1" dirty="0" smtClean="0"/>
                        <a:t>, </a:t>
                      </a:r>
                      <a:r>
                        <a:rPr lang="en-US" sz="1200" b="1" i="1" dirty="0" err="1" smtClean="0"/>
                        <a:t>Fucus</a:t>
                      </a:r>
                      <a:r>
                        <a:rPr lang="en-US" sz="1200" b="1" i="1" dirty="0" smtClean="0"/>
                        <a:t> etc.</a:t>
                      </a:r>
                      <a:endParaRPr lang="en-IN" sz="1200" b="1" i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5268"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10. </a:t>
                      </a:r>
                      <a:r>
                        <a:rPr lang="en-US" sz="1200" b="1" dirty="0" err="1" smtClean="0"/>
                        <a:t>Rhodophyceae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Red algae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err="1" smtClean="0"/>
                        <a:t>Chll</a:t>
                      </a:r>
                      <a:r>
                        <a:rPr lang="en-US" sz="1200" b="1" dirty="0" smtClean="0"/>
                        <a:t>-a, </a:t>
                      </a:r>
                      <a:r>
                        <a:rPr lang="en-US" sz="1200" b="1" dirty="0" err="1" smtClean="0"/>
                        <a:t>Chll</a:t>
                      </a:r>
                      <a:r>
                        <a:rPr lang="en-US" sz="1200" b="1" dirty="0" smtClean="0"/>
                        <a:t>-d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B-Carotene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Some Xanthophyll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smtClean="0"/>
                        <a:t>High conc. Of r-</a:t>
                      </a:r>
                      <a:r>
                        <a:rPr lang="en-US" sz="1200" b="1" dirty="0" err="1" smtClean="0"/>
                        <a:t>Phycoerythrin</a:t>
                      </a:r>
                      <a:r>
                        <a:rPr lang="en-US" sz="1200" b="1" dirty="0" smtClean="0"/>
                        <a:t>, r-</a:t>
                      </a:r>
                      <a:r>
                        <a:rPr lang="en-US" sz="1200" b="1" dirty="0" err="1" smtClean="0"/>
                        <a:t>Phycocyanin</a:t>
                      </a:r>
                      <a:endParaRPr lang="en-IN" sz="1200" b="1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smtClean="0"/>
                        <a:t>Floridian starch</a:t>
                      </a:r>
                      <a:endParaRPr lang="en-IN" sz="1200" b="1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Absent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i="1" dirty="0" err="1" smtClean="0"/>
                        <a:t>Polysiphonia</a:t>
                      </a:r>
                      <a:r>
                        <a:rPr lang="en-US" sz="1200" b="1" i="1" dirty="0" smtClean="0"/>
                        <a:t>, </a:t>
                      </a:r>
                      <a:r>
                        <a:rPr lang="en-US" sz="1200" b="1" i="1" dirty="0" err="1" smtClean="0"/>
                        <a:t>Gracilaria</a:t>
                      </a:r>
                      <a:r>
                        <a:rPr lang="en-US" sz="1200" b="1" i="1" dirty="0" smtClean="0"/>
                        <a:t> etc.</a:t>
                      </a:r>
                      <a:endParaRPr lang="en-IN" sz="1200" b="1" i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5268"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11. </a:t>
                      </a:r>
                      <a:r>
                        <a:rPr lang="en-US" sz="1200" b="1" dirty="0" err="1" smtClean="0"/>
                        <a:t>Cyanophyceae</a:t>
                      </a:r>
                      <a:r>
                        <a:rPr lang="en-US" sz="1200" b="1" dirty="0" smtClean="0"/>
                        <a:t>/ </a:t>
                      </a:r>
                      <a:r>
                        <a:rPr lang="en-US" sz="1200" b="1" dirty="0" err="1" smtClean="0"/>
                        <a:t>Myxophyceae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Blue green</a:t>
                      </a:r>
                      <a:r>
                        <a:rPr lang="en-US" sz="1200" b="1" baseline="0" dirty="0" smtClean="0"/>
                        <a:t> algae (BGA)/ Cyanobacteria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err="1" smtClean="0"/>
                        <a:t>Chll</a:t>
                      </a:r>
                      <a:r>
                        <a:rPr lang="en-US" sz="1200" b="1" dirty="0" smtClean="0"/>
                        <a:t>-a</a:t>
                      </a:r>
                      <a:endParaRPr lang="en-IN" sz="1200" b="1" dirty="0" smtClean="0"/>
                    </a:p>
                    <a:p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 smtClean="0"/>
                        <a:t>B-Carotene</a:t>
                      </a:r>
                      <a:endParaRPr lang="en-IN" sz="1200" b="1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1" dirty="0" smtClean="0"/>
                        <a:t>Lutein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1" dirty="0" smtClean="0"/>
                        <a:t>High conc. Of c-</a:t>
                      </a:r>
                      <a:r>
                        <a:rPr lang="en-US" sz="1050" b="1" dirty="0" err="1" smtClean="0"/>
                        <a:t>Phycocyanin</a:t>
                      </a:r>
                      <a:endParaRPr lang="en-IN" sz="1050" b="1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1" dirty="0" smtClean="0"/>
                        <a:t>&amp;</a:t>
                      </a:r>
                      <a:r>
                        <a:rPr lang="en-US" sz="1050" b="1" baseline="0" dirty="0" smtClean="0"/>
                        <a:t> </a:t>
                      </a:r>
                      <a:r>
                        <a:rPr lang="en-US" sz="1050" b="1" dirty="0" smtClean="0"/>
                        <a:t>c-</a:t>
                      </a:r>
                      <a:r>
                        <a:rPr lang="en-US" sz="1050" b="1" dirty="0" err="1" smtClean="0"/>
                        <a:t>Phycoerythrin</a:t>
                      </a:r>
                      <a:endParaRPr lang="en-IN" sz="1050" b="1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err="1" smtClean="0"/>
                        <a:t>Cyanophycean</a:t>
                      </a:r>
                      <a:r>
                        <a:rPr lang="en-US" sz="1200" b="1" baseline="0" dirty="0" smtClean="0"/>
                        <a:t> </a:t>
                      </a:r>
                      <a:r>
                        <a:rPr lang="en-US" sz="1200" b="1" dirty="0" smtClean="0"/>
                        <a:t>Starch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 smtClean="0"/>
                        <a:t>Absent</a:t>
                      </a:r>
                      <a:endParaRPr lang="en-IN" sz="12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sz="1200" b="1" i="1" dirty="0" err="1" smtClean="0"/>
                        <a:t>Nostoc</a:t>
                      </a:r>
                      <a:r>
                        <a:rPr lang="en-IN" sz="1200" b="1" i="1" dirty="0" smtClean="0"/>
                        <a:t>, </a:t>
                      </a:r>
                      <a:r>
                        <a:rPr lang="en-IN" sz="1200" b="1" i="1" dirty="0" err="1" smtClean="0"/>
                        <a:t>Oscillatoria</a:t>
                      </a:r>
                      <a:r>
                        <a:rPr lang="en-IN" sz="1200" b="1" i="1" dirty="0" smtClean="0"/>
                        <a:t>, Anabaena </a:t>
                      </a:r>
                      <a:r>
                        <a:rPr lang="en-IN" sz="1200" b="1" i="1" dirty="0" err="1" smtClean="0"/>
                        <a:t>Spirulina</a:t>
                      </a:r>
                      <a:r>
                        <a:rPr lang="en-IN" sz="1200" b="1" i="1" dirty="0" smtClean="0"/>
                        <a:t> etc.</a:t>
                      </a:r>
                      <a:endParaRPr lang="en-IN" sz="1200" b="1" i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204649" y="146712"/>
            <a:ext cx="1276064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Carotenoids</a:t>
            </a:r>
            <a:endParaRPr lang="en-IN" sz="1400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3429000" y="454489"/>
            <a:ext cx="2667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0219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2226</TotalTime>
  <Words>734</Words>
  <Application>Microsoft Office PowerPoint</Application>
  <PresentationFormat>On-screen Show (4:3)</PresentationFormat>
  <Paragraphs>186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 Trilok Kumar</dc:creator>
  <cp:lastModifiedBy>SB</cp:lastModifiedBy>
  <cp:revision>252</cp:revision>
  <dcterms:created xsi:type="dcterms:W3CDTF">2006-08-16T00:00:00Z</dcterms:created>
  <dcterms:modified xsi:type="dcterms:W3CDTF">2026-06-22T12:56:38Z</dcterms:modified>
</cp:coreProperties>
</file>